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
  </p:notesMasterIdLst>
  <p:handoutMasterIdLst>
    <p:handoutMasterId r:id="rId5"/>
  </p:handoutMasterIdLst>
  <p:sldIdLst>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66"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11/4/2014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11/4/2014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11/4/2014</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11/4/2014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11/4/2014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11/4/2014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11/4/2014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11/4/2014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11/4/2014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11/4/2014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11/4/2014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11/4/2014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11/4/2014</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11/4/2014</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11/4/2014</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ts1.mm.bing.net/th?&amp;id=HN.608047063126049124&amp;w=300&amp;h=300&amp;c=0&amp;pid=1.9&amp;rs=0&amp;p=0"/>
          <p:cNvPicPr/>
          <p:nvPr/>
        </p:nvPicPr>
        <p:blipFill>
          <a:blip r:embed="rId2">
            <a:extLst>
              <a:ext uri="{28A0092B-C50C-407E-A947-70E740481C1C}">
                <a14:useLocalDpi xmlns:a14="http://schemas.microsoft.com/office/drawing/2010/main" val="0"/>
              </a:ext>
            </a:extLst>
          </a:blip>
          <a:srcRect/>
          <a:stretch>
            <a:fillRect/>
          </a:stretch>
        </p:blipFill>
        <p:spPr bwMode="auto">
          <a:xfrm>
            <a:off x="4481499" y="3003525"/>
            <a:ext cx="1747392" cy="1511325"/>
          </a:xfrm>
          <a:prstGeom prst="rect">
            <a:avLst/>
          </a:prstGeom>
          <a:noFill/>
          <a:ln>
            <a:noFill/>
          </a:ln>
        </p:spPr>
      </p:pic>
      <p:sp>
        <p:nvSpPr>
          <p:cNvPr id="9" name="Rectangle 8"/>
          <p:cNvSpPr/>
          <p:nvPr/>
        </p:nvSpPr>
        <p:spPr>
          <a:xfrm>
            <a:off x="485104" y="370314"/>
            <a:ext cx="3867955" cy="1790234"/>
          </a:xfrm>
          <a:prstGeom prst="rect">
            <a:avLst/>
          </a:prstGeom>
        </p:spPr>
        <p:txBody>
          <a:bodyPr wrap="square">
            <a:spAutoFit/>
          </a:bodyPr>
          <a:lstStyle/>
          <a:p>
            <a:pPr>
              <a:spcBef>
                <a:spcPts val="555"/>
              </a:spcBef>
              <a:spcAft>
                <a:spcPts val="0"/>
              </a:spcAft>
            </a:pPr>
            <a:r>
              <a:rPr lang="en-GB" sz="1200" b="1" u="sng" dirty="0" smtClean="0">
                <a:ea typeface="Times New Roman" panose="02020603050405020304" pitchFamily="18" charset="0"/>
              </a:rPr>
              <a:t>Geography</a:t>
            </a:r>
            <a:endParaRPr lang="en-GB" sz="1200" dirty="0">
              <a:ea typeface="Times New Roman" panose="02020603050405020304" pitchFamily="18" charset="0"/>
            </a:endParaRPr>
          </a:p>
          <a:p>
            <a:pPr>
              <a:lnSpc>
                <a:spcPts val="1440"/>
              </a:lnSpc>
              <a:spcBef>
                <a:spcPts val="555"/>
              </a:spcBef>
              <a:spcAft>
                <a:spcPts val="0"/>
              </a:spcAft>
            </a:pPr>
            <a:r>
              <a:rPr lang="en-GB" sz="1200" dirty="0" smtClean="0">
                <a:ea typeface="Times New Roman" panose="02020603050405020304" pitchFamily="18" charset="0"/>
              </a:rPr>
              <a:t>In class, we will look at naming </a:t>
            </a:r>
            <a:r>
              <a:rPr lang="en-GB" sz="1200" dirty="0">
                <a:ea typeface="Times New Roman" panose="02020603050405020304" pitchFamily="18" charset="0"/>
              </a:rPr>
              <a:t>and </a:t>
            </a:r>
            <a:r>
              <a:rPr lang="en-GB" sz="1200" dirty="0" smtClean="0">
                <a:ea typeface="Times New Roman" panose="02020603050405020304" pitchFamily="18" charset="0"/>
              </a:rPr>
              <a:t>locating the  </a:t>
            </a:r>
            <a:r>
              <a:rPr lang="en-GB" sz="1200" dirty="0">
                <a:ea typeface="Times New Roman" panose="02020603050405020304" pitchFamily="18" charset="0"/>
              </a:rPr>
              <a:t>4 countries of UK on map and in </a:t>
            </a:r>
            <a:r>
              <a:rPr lang="en-GB" sz="1200" dirty="0" smtClean="0">
                <a:ea typeface="Times New Roman" panose="02020603050405020304" pitchFamily="18" charset="0"/>
              </a:rPr>
              <a:t>atlases. Linked with science, we will identify </a:t>
            </a:r>
            <a:r>
              <a:rPr lang="en-GB" sz="1200" dirty="0">
                <a:ea typeface="Times New Roman" panose="02020603050405020304" pitchFamily="18" charset="0"/>
              </a:rPr>
              <a:t>seasonal weather patterns and discuss </a:t>
            </a:r>
            <a:r>
              <a:rPr lang="en-GB" sz="1200" dirty="0" smtClean="0">
                <a:ea typeface="Times New Roman" panose="02020603050405020304" pitchFamily="18" charset="0"/>
              </a:rPr>
              <a:t>hibernation. In our outdoor classroom we will use </a:t>
            </a:r>
            <a:r>
              <a:rPr lang="en-GB" sz="1200" dirty="0">
                <a:ea typeface="Times New Roman" panose="02020603050405020304" pitchFamily="18" charset="0"/>
              </a:rPr>
              <a:t>4 compass directions </a:t>
            </a:r>
            <a:r>
              <a:rPr lang="en-GB" sz="1200" dirty="0" smtClean="0">
                <a:ea typeface="Times New Roman" panose="02020603050405020304" pitchFamily="18" charset="0"/>
              </a:rPr>
              <a:t>and discuss</a:t>
            </a:r>
            <a:r>
              <a:rPr lang="en-GB" sz="1200" dirty="0">
                <a:ea typeface="Times New Roman" panose="02020603050405020304" pitchFamily="18" charset="0"/>
              </a:rPr>
              <a:t>, weather, </a:t>
            </a:r>
            <a:r>
              <a:rPr lang="en-GB" sz="1200" dirty="0" smtClean="0">
                <a:ea typeface="Times New Roman" panose="02020603050405020304" pitchFamily="18" charset="0"/>
              </a:rPr>
              <a:t>seasons</a:t>
            </a:r>
            <a:r>
              <a:rPr lang="en-GB" sz="1200" dirty="0">
                <a:ea typeface="Times New Roman" panose="02020603050405020304" pitchFamily="18" charset="0"/>
              </a:rPr>
              <a:t> </a:t>
            </a:r>
            <a:r>
              <a:rPr lang="en-GB" sz="1200" dirty="0" smtClean="0">
                <a:ea typeface="Times New Roman" panose="02020603050405020304" pitchFamily="18" charset="0"/>
              </a:rPr>
              <a:t>and name some features we see. We will also look </a:t>
            </a:r>
            <a:r>
              <a:rPr lang="en-GB" sz="1200" dirty="0">
                <a:ea typeface="Times New Roman" panose="02020603050405020304" pitchFamily="18" charset="0"/>
              </a:rPr>
              <a:t>at maps of further </a:t>
            </a:r>
            <a:r>
              <a:rPr lang="en-GB" sz="1200" dirty="0" smtClean="0">
                <a:ea typeface="Times New Roman" panose="02020603050405020304" pitchFamily="18" charset="0"/>
              </a:rPr>
              <a:t>afield to make comparisons</a:t>
            </a:r>
            <a:endParaRPr lang="en-GB" sz="1200" dirty="0">
              <a:effectLst/>
              <a:ea typeface="Times New Roman" panose="02020603050405020304" pitchFamily="18" charset="0"/>
            </a:endParaRPr>
          </a:p>
        </p:txBody>
      </p:sp>
      <p:sp>
        <p:nvSpPr>
          <p:cNvPr id="10" name="Subtitle 2"/>
          <p:cNvSpPr txBox="1">
            <a:spLocks/>
          </p:cNvSpPr>
          <p:nvPr/>
        </p:nvSpPr>
        <p:spPr>
          <a:xfrm>
            <a:off x="4701108" y="1904504"/>
            <a:ext cx="3476977" cy="609089"/>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1800" dirty="0" smtClean="0">
                <a:solidFill>
                  <a:srgbClr val="FF0000"/>
                </a:solidFill>
              </a:rPr>
              <a:t>Percy the Park-keeper Autumn term 2 2014</a:t>
            </a:r>
            <a:endParaRPr lang="en-US" sz="1800" dirty="0">
              <a:solidFill>
                <a:srgbClr val="FF0000"/>
              </a:solidFill>
            </a:endParaRPr>
          </a:p>
        </p:txBody>
      </p:sp>
      <p:sp>
        <p:nvSpPr>
          <p:cNvPr id="6" name="Rectangle 5"/>
          <p:cNvSpPr/>
          <p:nvPr/>
        </p:nvSpPr>
        <p:spPr>
          <a:xfrm>
            <a:off x="135547" y="3441153"/>
            <a:ext cx="3867955" cy="1200329"/>
          </a:xfrm>
          <a:prstGeom prst="rect">
            <a:avLst/>
          </a:prstGeom>
        </p:spPr>
        <p:txBody>
          <a:bodyPr wrap="square">
            <a:spAutoFit/>
          </a:bodyPr>
          <a:lstStyle/>
          <a:p>
            <a:pPr>
              <a:spcAft>
                <a:spcPts val="0"/>
              </a:spcAft>
            </a:pPr>
            <a:r>
              <a:rPr lang="en-GB" sz="1200" b="1" u="sng" dirty="0" smtClean="0">
                <a:solidFill>
                  <a:srgbClr val="FF0000"/>
                </a:solidFill>
                <a:ea typeface="Times New Roman" panose="02020603050405020304" pitchFamily="18" charset="0"/>
              </a:rPr>
              <a:t>Design and Technology</a:t>
            </a:r>
            <a:endParaRPr lang="en-GB" sz="1200" dirty="0">
              <a:solidFill>
                <a:srgbClr val="FF0000"/>
              </a:solidFill>
              <a:ea typeface="Times New Roman" panose="02020603050405020304" pitchFamily="18" charset="0"/>
            </a:endParaRPr>
          </a:p>
          <a:p>
            <a:pPr>
              <a:spcAft>
                <a:spcPts val="0"/>
              </a:spcAft>
            </a:pPr>
            <a:r>
              <a:rPr lang="en-GB" sz="1200" dirty="0">
                <a:solidFill>
                  <a:srgbClr val="FF0000"/>
                </a:solidFill>
                <a:ea typeface="Times New Roman" panose="02020603050405020304" pitchFamily="18" charset="0"/>
              </a:rPr>
              <a:t>&gt;Help Percy to design a functional home for animal needing to hibernate</a:t>
            </a:r>
          </a:p>
          <a:p>
            <a:pPr>
              <a:spcAft>
                <a:spcPts val="0"/>
              </a:spcAft>
            </a:pPr>
            <a:r>
              <a:rPr lang="en-GB" sz="1200" dirty="0">
                <a:solidFill>
                  <a:srgbClr val="FF0000"/>
                </a:solidFill>
                <a:ea typeface="Times New Roman" panose="02020603050405020304" pitchFamily="18" charset="0"/>
              </a:rPr>
              <a:t>&gt;Design and make a Christmas bauble for tree/ Sew buttons/sequins onto fabric tree to decorate and use as Christmas card.</a:t>
            </a:r>
            <a:endParaRPr lang="en-GB" sz="1200" dirty="0">
              <a:solidFill>
                <a:srgbClr val="FF0000"/>
              </a:solidFill>
              <a:effectLst/>
              <a:ea typeface="Times New Roman" panose="02020603050405020304" pitchFamily="18" charset="0"/>
            </a:endParaRPr>
          </a:p>
        </p:txBody>
      </p:sp>
      <p:sp>
        <p:nvSpPr>
          <p:cNvPr id="7" name="Rectangle 6"/>
          <p:cNvSpPr/>
          <p:nvPr/>
        </p:nvSpPr>
        <p:spPr>
          <a:xfrm>
            <a:off x="4701108" y="370314"/>
            <a:ext cx="3605765" cy="1200329"/>
          </a:xfrm>
          <a:prstGeom prst="rect">
            <a:avLst/>
          </a:prstGeom>
        </p:spPr>
        <p:txBody>
          <a:bodyPr wrap="square">
            <a:spAutoFit/>
          </a:bodyPr>
          <a:lstStyle/>
          <a:p>
            <a:pPr>
              <a:spcAft>
                <a:spcPts val="0"/>
              </a:spcAft>
            </a:pPr>
            <a:r>
              <a:rPr lang="en-GB" sz="1200" b="1" u="sng" dirty="0" smtClean="0">
                <a:solidFill>
                  <a:schemeClr val="accent6">
                    <a:lumMod val="75000"/>
                  </a:schemeClr>
                </a:solidFill>
                <a:ea typeface="Times New Roman" panose="02020603050405020304" pitchFamily="18" charset="0"/>
              </a:rPr>
              <a:t>Science</a:t>
            </a:r>
            <a:endParaRPr lang="en-GB" sz="1200" dirty="0">
              <a:solidFill>
                <a:schemeClr val="accent6">
                  <a:lumMod val="75000"/>
                </a:schemeClr>
              </a:solidFill>
              <a:ea typeface="Times New Roman" panose="02020603050405020304" pitchFamily="18" charset="0"/>
            </a:endParaRPr>
          </a:p>
          <a:p>
            <a:pPr>
              <a:spcAft>
                <a:spcPts val="0"/>
              </a:spcAft>
            </a:pPr>
            <a:r>
              <a:rPr lang="en-GB" sz="1200" dirty="0" smtClean="0">
                <a:solidFill>
                  <a:schemeClr val="accent6">
                    <a:lumMod val="75000"/>
                  </a:schemeClr>
                </a:solidFill>
                <a:ea typeface="Times New Roman" panose="02020603050405020304" pitchFamily="18" charset="0"/>
              </a:rPr>
              <a:t>The children will identify </a:t>
            </a:r>
            <a:r>
              <a:rPr lang="en-GB" sz="1200" dirty="0">
                <a:solidFill>
                  <a:schemeClr val="accent6">
                    <a:lumMod val="75000"/>
                  </a:schemeClr>
                </a:solidFill>
                <a:ea typeface="Times New Roman" panose="02020603050405020304" pitchFamily="18" charset="0"/>
              </a:rPr>
              <a:t>and compare basic animals from </a:t>
            </a:r>
            <a:r>
              <a:rPr lang="en-GB" sz="1200" dirty="0" smtClean="0">
                <a:solidFill>
                  <a:schemeClr val="accent6">
                    <a:lumMod val="75000"/>
                  </a:schemeClr>
                </a:solidFill>
                <a:ea typeface="Times New Roman" panose="02020603050405020304" pitchFamily="18" charset="0"/>
              </a:rPr>
              <a:t>the various stories shared in class.</a:t>
            </a:r>
            <a:endParaRPr lang="en-GB" sz="1200" dirty="0">
              <a:solidFill>
                <a:schemeClr val="accent6">
                  <a:lumMod val="75000"/>
                </a:schemeClr>
              </a:solidFill>
              <a:ea typeface="Times New Roman" panose="02020603050405020304" pitchFamily="18" charset="0"/>
            </a:endParaRPr>
          </a:p>
          <a:p>
            <a:r>
              <a:rPr lang="en-GB" sz="1200" dirty="0" smtClean="0">
                <a:solidFill>
                  <a:schemeClr val="accent6">
                    <a:lumMod val="75000"/>
                  </a:schemeClr>
                </a:solidFill>
                <a:ea typeface="Times New Roman" panose="02020603050405020304" pitchFamily="18" charset="0"/>
              </a:rPr>
              <a:t>We will also observe </a:t>
            </a:r>
            <a:r>
              <a:rPr lang="en-GB" sz="1200" dirty="0">
                <a:solidFill>
                  <a:schemeClr val="accent6">
                    <a:lumMod val="75000"/>
                  </a:schemeClr>
                </a:solidFill>
                <a:ea typeface="Times New Roman" panose="02020603050405020304" pitchFamily="18" charset="0"/>
              </a:rPr>
              <a:t>seasonal changes, </a:t>
            </a:r>
            <a:r>
              <a:rPr lang="en-GB" sz="1200" dirty="0" smtClean="0">
                <a:solidFill>
                  <a:schemeClr val="accent6">
                    <a:lumMod val="75000"/>
                  </a:schemeClr>
                </a:solidFill>
                <a:ea typeface="Times New Roman" panose="02020603050405020304" pitchFamily="18" charset="0"/>
              </a:rPr>
              <a:t>looking at weather</a:t>
            </a:r>
            <a:r>
              <a:rPr lang="en-GB" sz="1200" dirty="0">
                <a:solidFill>
                  <a:schemeClr val="accent6">
                    <a:lumMod val="75000"/>
                  </a:schemeClr>
                </a:solidFill>
                <a:ea typeface="Times New Roman" panose="02020603050405020304" pitchFamily="18" charset="0"/>
              </a:rPr>
              <a:t>/ daylight </a:t>
            </a:r>
            <a:r>
              <a:rPr lang="en-GB" sz="1200" dirty="0" err="1" smtClean="0">
                <a:solidFill>
                  <a:schemeClr val="accent6">
                    <a:lumMod val="75000"/>
                  </a:schemeClr>
                </a:solidFill>
                <a:ea typeface="Times New Roman" panose="02020603050405020304" pitchFamily="18" charset="0"/>
              </a:rPr>
              <a:t>etc</a:t>
            </a:r>
            <a:r>
              <a:rPr lang="en-GB" sz="1200" dirty="0" smtClean="0">
                <a:solidFill>
                  <a:schemeClr val="accent6">
                    <a:lumMod val="75000"/>
                  </a:schemeClr>
                </a:solidFill>
                <a:ea typeface="Times New Roman" panose="02020603050405020304" pitchFamily="18" charset="0"/>
              </a:rPr>
              <a:t> </a:t>
            </a:r>
            <a:endParaRPr lang="en-GB" sz="1200" dirty="0">
              <a:solidFill>
                <a:schemeClr val="accent6">
                  <a:lumMod val="75000"/>
                </a:schemeClr>
              </a:solidFill>
            </a:endParaRPr>
          </a:p>
        </p:txBody>
      </p:sp>
      <p:sp>
        <p:nvSpPr>
          <p:cNvPr id="11" name="Rectangle 10"/>
          <p:cNvSpPr/>
          <p:nvPr/>
        </p:nvSpPr>
        <p:spPr>
          <a:xfrm>
            <a:off x="8655241" y="334844"/>
            <a:ext cx="3365679" cy="2677656"/>
          </a:xfrm>
          <a:prstGeom prst="rect">
            <a:avLst/>
          </a:prstGeom>
        </p:spPr>
        <p:txBody>
          <a:bodyPr wrap="square">
            <a:spAutoFit/>
          </a:bodyPr>
          <a:lstStyle/>
          <a:p>
            <a:pPr>
              <a:spcAft>
                <a:spcPts val="0"/>
              </a:spcAft>
            </a:pPr>
            <a:r>
              <a:rPr lang="en-GB" sz="1200" b="1" u="sng" dirty="0" smtClean="0">
                <a:solidFill>
                  <a:schemeClr val="accent3">
                    <a:lumMod val="75000"/>
                  </a:schemeClr>
                </a:solidFill>
                <a:ea typeface="Times New Roman" panose="02020603050405020304" pitchFamily="18" charset="0"/>
              </a:rPr>
              <a:t>Literacy</a:t>
            </a:r>
            <a:r>
              <a:rPr lang="en-GB" sz="1200" b="1" dirty="0" smtClean="0">
                <a:solidFill>
                  <a:schemeClr val="accent3">
                    <a:lumMod val="75000"/>
                  </a:schemeClr>
                </a:solidFill>
                <a:ea typeface="Times New Roman" panose="02020603050405020304" pitchFamily="18" charset="0"/>
              </a:rPr>
              <a:t>-we will be looking at a range of:</a:t>
            </a:r>
          </a:p>
          <a:p>
            <a:pPr>
              <a:spcAft>
                <a:spcPts val="0"/>
              </a:spcAft>
            </a:pPr>
            <a:r>
              <a:rPr lang="en-GB" sz="1200" b="1" dirty="0" smtClean="0">
                <a:solidFill>
                  <a:schemeClr val="accent3">
                    <a:lumMod val="75000"/>
                  </a:schemeClr>
                </a:solidFill>
                <a:ea typeface="Times New Roman" panose="02020603050405020304" pitchFamily="18" charset="0"/>
              </a:rPr>
              <a:t>Stories </a:t>
            </a:r>
            <a:r>
              <a:rPr lang="en-GB" sz="1200" b="1" dirty="0">
                <a:solidFill>
                  <a:schemeClr val="accent3">
                    <a:lumMod val="75000"/>
                  </a:schemeClr>
                </a:solidFill>
                <a:ea typeface="Times New Roman" panose="02020603050405020304" pitchFamily="18" charset="0"/>
              </a:rPr>
              <a:t>with Familiar settings</a:t>
            </a:r>
            <a:endParaRPr lang="en-GB" sz="1200" dirty="0">
              <a:solidFill>
                <a:schemeClr val="accent3">
                  <a:lumMod val="75000"/>
                </a:schemeClr>
              </a:solidFill>
              <a:ea typeface="Times New Roman" panose="02020603050405020304" pitchFamily="18" charset="0"/>
            </a:endParaRPr>
          </a:p>
          <a:p>
            <a:pPr>
              <a:spcAft>
                <a:spcPts val="0"/>
              </a:spcAft>
            </a:pPr>
            <a:r>
              <a:rPr lang="en-GB" sz="1200" dirty="0" smtClean="0">
                <a:solidFill>
                  <a:schemeClr val="accent3">
                    <a:lumMod val="75000"/>
                  </a:schemeClr>
                </a:solidFill>
                <a:ea typeface="Times New Roman" panose="02020603050405020304" pitchFamily="18" charset="0"/>
              </a:rPr>
              <a:t>We will look at a wide range of </a:t>
            </a:r>
            <a:r>
              <a:rPr lang="en-GB" sz="1200" dirty="0">
                <a:solidFill>
                  <a:schemeClr val="accent3">
                    <a:lumMod val="75000"/>
                  </a:schemeClr>
                </a:solidFill>
                <a:ea typeface="Times New Roman" panose="02020603050405020304" pitchFamily="18" charset="0"/>
              </a:rPr>
              <a:t>stories by Nick </a:t>
            </a:r>
            <a:r>
              <a:rPr lang="en-GB" sz="1200" dirty="0" smtClean="0">
                <a:solidFill>
                  <a:schemeClr val="accent3">
                    <a:lumMod val="75000"/>
                  </a:schemeClr>
                </a:solidFill>
                <a:ea typeface="Times New Roman" panose="02020603050405020304" pitchFamily="18" charset="0"/>
              </a:rPr>
              <a:t>Butterworth to help us set up our new role play area and inform many other areas of our curriculum.  In the coming weeks, the children will look at -</a:t>
            </a:r>
            <a:r>
              <a:rPr lang="en-GB" sz="1200" b="1" dirty="0" smtClean="0">
                <a:solidFill>
                  <a:schemeClr val="accent3">
                    <a:lumMod val="75000"/>
                  </a:schemeClr>
                </a:solidFill>
                <a:ea typeface="Times New Roman" panose="02020603050405020304" pitchFamily="18" charset="0"/>
              </a:rPr>
              <a:t>Poetry </a:t>
            </a:r>
            <a:r>
              <a:rPr lang="en-GB" sz="1200" b="1" dirty="0">
                <a:solidFill>
                  <a:schemeClr val="accent3">
                    <a:lumMod val="75000"/>
                  </a:schemeClr>
                </a:solidFill>
                <a:ea typeface="Times New Roman" panose="02020603050405020304" pitchFamily="18" charset="0"/>
              </a:rPr>
              <a:t>with pattern and rhyme </a:t>
            </a:r>
            <a:endParaRPr lang="en-GB" sz="1200" dirty="0">
              <a:solidFill>
                <a:schemeClr val="accent3">
                  <a:lumMod val="75000"/>
                </a:schemeClr>
              </a:solidFill>
              <a:ea typeface="Times New Roman" panose="02020603050405020304" pitchFamily="18" charset="0"/>
            </a:endParaRPr>
          </a:p>
          <a:p>
            <a:r>
              <a:rPr lang="en-GB" sz="1200" dirty="0">
                <a:solidFill>
                  <a:schemeClr val="accent3">
                    <a:lumMod val="75000"/>
                  </a:schemeClr>
                </a:solidFill>
                <a:ea typeface="Times New Roman" panose="02020603050405020304" pitchFamily="18" charset="0"/>
              </a:rPr>
              <a:t>t</a:t>
            </a:r>
            <a:r>
              <a:rPr lang="en-GB" sz="1200" dirty="0" smtClean="0">
                <a:solidFill>
                  <a:schemeClr val="accent3">
                    <a:lumMod val="75000"/>
                  </a:schemeClr>
                </a:solidFill>
                <a:ea typeface="Times New Roman" panose="02020603050405020304" pitchFamily="18" charset="0"/>
              </a:rPr>
              <a:t>o describe Winter and Christmas</a:t>
            </a:r>
          </a:p>
          <a:p>
            <a:endParaRPr lang="en-GB" sz="1200" dirty="0">
              <a:solidFill>
                <a:schemeClr val="accent3">
                  <a:lumMod val="75000"/>
                </a:schemeClr>
              </a:solidFill>
            </a:endParaRPr>
          </a:p>
          <a:p>
            <a:r>
              <a:rPr lang="en-GB" sz="1200" dirty="0" smtClean="0">
                <a:solidFill>
                  <a:schemeClr val="accent3">
                    <a:lumMod val="75000"/>
                  </a:schemeClr>
                </a:solidFill>
              </a:rPr>
              <a:t>The children will also have the opportunity to write Thankyou notes and cards to Percy and the animals</a:t>
            </a:r>
            <a:endParaRPr lang="en-GB" sz="1200" dirty="0">
              <a:solidFill>
                <a:schemeClr val="accent3">
                  <a:lumMod val="75000"/>
                </a:schemeClr>
              </a:solidFill>
            </a:endParaRPr>
          </a:p>
        </p:txBody>
      </p:sp>
      <p:sp>
        <p:nvSpPr>
          <p:cNvPr id="12" name="Rectangle 11"/>
          <p:cNvSpPr/>
          <p:nvPr/>
        </p:nvSpPr>
        <p:spPr>
          <a:xfrm>
            <a:off x="8748687" y="3342521"/>
            <a:ext cx="2813120" cy="3046988"/>
          </a:xfrm>
          <a:prstGeom prst="rect">
            <a:avLst/>
          </a:prstGeom>
        </p:spPr>
        <p:txBody>
          <a:bodyPr wrap="square">
            <a:spAutoFit/>
          </a:bodyPr>
          <a:lstStyle/>
          <a:p>
            <a:pPr>
              <a:spcAft>
                <a:spcPts val="0"/>
              </a:spcAft>
            </a:pPr>
            <a:r>
              <a:rPr lang="en-GB" sz="1200" u="sng" dirty="0" smtClean="0">
                <a:solidFill>
                  <a:schemeClr val="accent6">
                    <a:lumMod val="75000"/>
                  </a:schemeClr>
                </a:solidFill>
                <a:ea typeface="Times New Roman" panose="02020603050405020304" pitchFamily="18" charset="0"/>
              </a:rPr>
              <a:t>Numeracy</a:t>
            </a:r>
            <a:r>
              <a:rPr lang="en-GB" sz="1200" dirty="0" smtClean="0">
                <a:solidFill>
                  <a:schemeClr val="accent6">
                    <a:lumMod val="75000"/>
                  </a:schemeClr>
                </a:solidFill>
                <a:ea typeface="Times New Roman" panose="02020603050405020304" pitchFamily="18" charset="0"/>
              </a:rPr>
              <a:t>- the children will have lots of hands on, practical opportunities to work on sequencing </a:t>
            </a:r>
            <a:r>
              <a:rPr lang="en-GB" sz="1200" dirty="0">
                <a:solidFill>
                  <a:schemeClr val="accent6">
                    <a:lumMod val="75000"/>
                  </a:schemeClr>
                </a:solidFill>
                <a:ea typeface="Times New Roman" panose="02020603050405020304" pitchFamily="18" charset="0"/>
              </a:rPr>
              <a:t>and </a:t>
            </a:r>
            <a:r>
              <a:rPr lang="en-GB" sz="1200" dirty="0" smtClean="0">
                <a:solidFill>
                  <a:schemeClr val="accent6">
                    <a:lumMod val="75000"/>
                  </a:schemeClr>
                </a:solidFill>
                <a:ea typeface="Times New Roman" panose="02020603050405020304" pitchFamily="18" charset="0"/>
              </a:rPr>
              <a:t>sorting numbers, shapes and objects.  We will be looking at starting points with fractions to see a whole, a half and a quarter, measure lots of containers to check their capacity </a:t>
            </a:r>
            <a:r>
              <a:rPr lang="en-GB" sz="1200" dirty="0">
                <a:solidFill>
                  <a:schemeClr val="accent6">
                    <a:lumMod val="75000"/>
                  </a:schemeClr>
                </a:solidFill>
                <a:ea typeface="Times New Roman" panose="02020603050405020304" pitchFamily="18" charset="0"/>
              </a:rPr>
              <a:t>and </a:t>
            </a:r>
            <a:r>
              <a:rPr lang="en-GB" sz="1200" dirty="0" smtClean="0">
                <a:solidFill>
                  <a:schemeClr val="accent6">
                    <a:lumMod val="75000"/>
                  </a:schemeClr>
                </a:solidFill>
                <a:ea typeface="Times New Roman" panose="02020603050405020304" pitchFamily="18" charset="0"/>
              </a:rPr>
              <a:t>volume.  There will be opportunities to use money in a range of different contexts within the classroom and we will look at aspects of time to check what day and time the park or the shop is open</a:t>
            </a:r>
            <a:endParaRPr lang="en-GB" sz="1200" dirty="0">
              <a:solidFill>
                <a:schemeClr val="accent6">
                  <a:lumMod val="75000"/>
                </a:schemeClr>
              </a:solidFill>
              <a:ea typeface="Times New Roman" panose="02020603050405020304" pitchFamily="18" charset="0"/>
            </a:endParaRPr>
          </a:p>
        </p:txBody>
      </p:sp>
      <p:sp>
        <p:nvSpPr>
          <p:cNvPr id="15" name="Rectangle 14"/>
          <p:cNvSpPr/>
          <p:nvPr/>
        </p:nvSpPr>
        <p:spPr>
          <a:xfrm>
            <a:off x="3428246" y="4641482"/>
            <a:ext cx="3487709" cy="2123658"/>
          </a:xfrm>
          <a:prstGeom prst="rect">
            <a:avLst/>
          </a:prstGeom>
        </p:spPr>
        <p:txBody>
          <a:bodyPr wrap="square">
            <a:spAutoFit/>
          </a:bodyPr>
          <a:lstStyle/>
          <a:p>
            <a:pPr>
              <a:spcAft>
                <a:spcPts val="0"/>
              </a:spcAft>
            </a:pPr>
            <a:r>
              <a:rPr lang="en-GB" sz="1200" b="1" u="sng" dirty="0" smtClean="0">
                <a:solidFill>
                  <a:srgbClr val="00B0F0"/>
                </a:solidFill>
                <a:ea typeface="Times New Roman" panose="02020603050405020304" pitchFamily="18" charset="0"/>
              </a:rPr>
              <a:t>Computing</a:t>
            </a:r>
          </a:p>
          <a:p>
            <a:pPr>
              <a:spcAft>
                <a:spcPts val="0"/>
              </a:spcAft>
            </a:pPr>
            <a:r>
              <a:rPr lang="en-GB" sz="1200" b="1" dirty="0" smtClean="0">
                <a:solidFill>
                  <a:srgbClr val="00B0F0"/>
                </a:solidFill>
                <a:ea typeface="Times New Roman" panose="02020603050405020304" pitchFamily="18" charset="0"/>
              </a:rPr>
              <a:t>The children will </a:t>
            </a:r>
            <a:r>
              <a:rPr lang="en-GB" sz="1200" dirty="0" smtClean="0">
                <a:solidFill>
                  <a:srgbClr val="00B0F0"/>
                </a:solidFill>
                <a:ea typeface="Times New Roman" panose="02020603050405020304" pitchFamily="18" charset="0"/>
              </a:rPr>
              <a:t>recreate </a:t>
            </a:r>
            <a:r>
              <a:rPr lang="en-GB" sz="1200" dirty="0">
                <a:solidFill>
                  <a:srgbClr val="00B0F0"/>
                </a:solidFill>
                <a:ea typeface="Times New Roman" panose="02020603050405020304" pitchFamily="18" charset="0"/>
              </a:rPr>
              <a:t>sounds of animals </a:t>
            </a:r>
            <a:r>
              <a:rPr lang="en-GB" sz="1200" dirty="0" smtClean="0">
                <a:solidFill>
                  <a:srgbClr val="00B0F0"/>
                </a:solidFill>
                <a:ea typeface="Times New Roman" panose="02020603050405020304" pitchFamily="18" charset="0"/>
              </a:rPr>
              <a:t>and record these on the various resources in school, such as-</a:t>
            </a:r>
            <a:r>
              <a:rPr lang="en-GB" sz="1200" dirty="0" err="1" smtClean="0">
                <a:solidFill>
                  <a:srgbClr val="00B0F0"/>
                </a:solidFill>
                <a:ea typeface="Times New Roman" panose="02020603050405020304" pitchFamily="18" charset="0"/>
              </a:rPr>
              <a:t>Easi</a:t>
            </a:r>
            <a:r>
              <a:rPr lang="en-GB" sz="1200" dirty="0" smtClean="0">
                <a:solidFill>
                  <a:srgbClr val="00B0F0"/>
                </a:solidFill>
                <a:ea typeface="Times New Roman" panose="02020603050405020304" pitchFamily="18" charset="0"/>
              </a:rPr>
              <a:t>- speak or sound </a:t>
            </a:r>
            <a:r>
              <a:rPr lang="en-GB" sz="1200" dirty="0">
                <a:solidFill>
                  <a:srgbClr val="00B0F0"/>
                </a:solidFill>
                <a:ea typeface="Times New Roman" panose="02020603050405020304" pitchFamily="18" charset="0"/>
              </a:rPr>
              <a:t>button on </a:t>
            </a:r>
            <a:r>
              <a:rPr lang="en-GB" sz="1200" dirty="0" err="1">
                <a:solidFill>
                  <a:srgbClr val="00B0F0"/>
                </a:solidFill>
                <a:ea typeface="Times New Roman" panose="02020603050405020304" pitchFamily="18" charset="0"/>
              </a:rPr>
              <a:t>Fronter</a:t>
            </a:r>
            <a:r>
              <a:rPr lang="en-GB" sz="1200" dirty="0">
                <a:solidFill>
                  <a:srgbClr val="00B0F0"/>
                </a:solidFill>
                <a:ea typeface="Times New Roman" panose="02020603050405020304" pitchFamily="18" charset="0"/>
              </a:rPr>
              <a:t>. </a:t>
            </a:r>
            <a:r>
              <a:rPr lang="en-GB" sz="1200" dirty="0" smtClean="0">
                <a:solidFill>
                  <a:srgbClr val="00B0F0"/>
                </a:solidFill>
                <a:ea typeface="Times New Roman" panose="02020603050405020304" pitchFamily="18" charset="0"/>
              </a:rPr>
              <a:t> They will share sounds and explain to others how </a:t>
            </a:r>
            <a:r>
              <a:rPr lang="en-GB" sz="1200" dirty="0">
                <a:solidFill>
                  <a:srgbClr val="00B0F0"/>
                </a:solidFill>
                <a:ea typeface="Times New Roman" panose="02020603050405020304" pitchFamily="18" charset="0"/>
              </a:rPr>
              <a:t>they were created</a:t>
            </a:r>
          </a:p>
          <a:p>
            <a:pPr>
              <a:spcAft>
                <a:spcPts val="0"/>
              </a:spcAft>
            </a:pPr>
            <a:r>
              <a:rPr lang="en-GB" sz="1200" b="1" dirty="0">
                <a:solidFill>
                  <a:srgbClr val="00B0F0"/>
                </a:solidFill>
                <a:ea typeface="Times New Roman" panose="02020603050405020304" pitchFamily="18" charset="0"/>
              </a:rPr>
              <a:t> </a:t>
            </a:r>
            <a:endParaRPr lang="en-GB" sz="1200" dirty="0">
              <a:solidFill>
                <a:srgbClr val="00B0F0"/>
              </a:solidFill>
              <a:ea typeface="Times New Roman" panose="02020603050405020304" pitchFamily="18" charset="0"/>
            </a:endParaRPr>
          </a:p>
          <a:p>
            <a:pPr>
              <a:spcAft>
                <a:spcPts val="0"/>
              </a:spcAft>
            </a:pPr>
            <a:r>
              <a:rPr lang="en-GB" sz="1200" b="1" dirty="0">
                <a:solidFill>
                  <a:srgbClr val="00B0F0"/>
                </a:solidFill>
                <a:ea typeface="Times New Roman" panose="02020603050405020304" pitchFamily="18" charset="0"/>
              </a:rPr>
              <a:t>E-safety online research</a:t>
            </a:r>
            <a:endParaRPr lang="en-GB" sz="1200" dirty="0">
              <a:solidFill>
                <a:srgbClr val="00B0F0"/>
              </a:solidFill>
              <a:ea typeface="Times New Roman" panose="02020603050405020304" pitchFamily="18" charset="0"/>
            </a:endParaRPr>
          </a:p>
          <a:p>
            <a:pPr>
              <a:spcAft>
                <a:spcPts val="0"/>
              </a:spcAft>
            </a:pPr>
            <a:r>
              <a:rPr lang="en-GB" sz="1200" dirty="0" smtClean="0">
                <a:solidFill>
                  <a:srgbClr val="00B0F0"/>
                </a:solidFill>
                <a:ea typeface="Times New Roman" panose="02020603050405020304" pitchFamily="18" charset="0"/>
              </a:rPr>
              <a:t>We will talk about the importance of e-safety with the children</a:t>
            </a:r>
            <a:endParaRPr lang="en-GB" sz="1200" dirty="0">
              <a:solidFill>
                <a:srgbClr val="00B0F0"/>
              </a:solidFill>
              <a:effectLst/>
              <a:ea typeface="Times New Roman" panose="02020603050405020304" pitchFamily="18" charset="0"/>
            </a:endParaRPr>
          </a:p>
        </p:txBody>
      </p:sp>
      <p:sp>
        <p:nvSpPr>
          <p:cNvPr id="16" name="Rectangle 15"/>
          <p:cNvSpPr/>
          <p:nvPr/>
        </p:nvSpPr>
        <p:spPr>
          <a:xfrm>
            <a:off x="309092" y="4778062"/>
            <a:ext cx="2910625" cy="1754326"/>
          </a:xfrm>
          <a:prstGeom prst="rect">
            <a:avLst/>
          </a:prstGeom>
        </p:spPr>
        <p:txBody>
          <a:bodyPr wrap="square">
            <a:spAutoFit/>
          </a:bodyPr>
          <a:lstStyle/>
          <a:p>
            <a:r>
              <a:rPr lang="en-GB" sz="1200" u="sng" dirty="0" smtClean="0">
                <a:solidFill>
                  <a:srgbClr val="00B050"/>
                </a:solidFill>
                <a:ea typeface="Times New Roman" panose="02020603050405020304" pitchFamily="18" charset="0"/>
              </a:rPr>
              <a:t>Religious Education</a:t>
            </a:r>
            <a:r>
              <a:rPr lang="en-GB" sz="1200" dirty="0" smtClean="0">
                <a:solidFill>
                  <a:srgbClr val="00B050"/>
                </a:solidFill>
                <a:ea typeface="Times New Roman" panose="02020603050405020304" pitchFamily="18" charset="0"/>
              </a:rPr>
              <a:t>-we will be looking at Christianity and some of the important things in a Christian’s life. Pupils will also have </a:t>
            </a:r>
            <a:r>
              <a:rPr lang="en-GB" sz="1200" dirty="0">
                <a:solidFill>
                  <a:srgbClr val="00B050"/>
                </a:solidFill>
                <a:ea typeface="Times New Roman" panose="02020603050405020304" pitchFamily="18" charset="0"/>
              </a:rPr>
              <a:t>the opportunity to become familiar with aspects of the Christmas story </a:t>
            </a:r>
            <a:r>
              <a:rPr lang="en-GB" sz="1200" dirty="0" smtClean="0">
                <a:solidFill>
                  <a:srgbClr val="00B050"/>
                </a:solidFill>
                <a:ea typeface="Times New Roman" panose="02020603050405020304" pitchFamily="18" charset="0"/>
              </a:rPr>
              <a:t>as rehearsals go underway for our Christmas production in the coming weeks</a:t>
            </a:r>
            <a:endParaRPr lang="en-GB" sz="1200" dirty="0">
              <a:solidFill>
                <a:srgbClr val="00B050"/>
              </a:solidFill>
            </a:endParaRPr>
          </a:p>
        </p:txBody>
      </p:sp>
      <p:sp>
        <p:nvSpPr>
          <p:cNvPr id="17" name="Rectangle 16"/>
          <p:cNvSpPr/>
          <p:nvPr/>
        </p:nvSpPr>
        <p:spPr>
          <a:xfrm>
            <a:off x="1300608" y="2221204"/>
            <a:ext cx="3271552" cy="1477328"/>
          </a:xfrm>
          <a:prstGeom prst="rect">
            <a:avLst/>
          </a:prstGeom>
        </p:spPr>
        <p:txBody>
          <a:bodyPr wrap="square">
            <a:spAutoFit/>
          </a:bodyPr>
          <a:lstStyle/>
          <a:p>
            <a:pPr>
              <a:spcAft>
                <a:spcPts val="0"/>
              </a:spcAft>
            </a:pPr>
            <a:r>
              <a:rPr lang="en-GB" sz="1200" u="sng" dirty="0" smtClean="0">
                <a:solidFill>
                  <a:schemeClr val="bg2">
                    <a:lumMod val="50000"/>
                  </a:schemeClr>
                </a:solidFill>
                <a:ea typeface="Times New Roman" panose="02020603050405020304" pitchFamily="18" charset="0"/>
              </a:rPr>
              <a:t>Physical Education</a:t>
            </a:r>
            <a:r>
              <a:rPr lang="en-GB" sz="1200" dirty="0" smtClean="0">
                <a:solidFill>
                  <a:schemeClr val="bg2">
                    <a:lumMod val="50000"/>
                  </a:schemeClr>
                </a:solidFill>
                <a:ea typeface="Times New Roman" panose="02020603050405020304" pitchFamily="18" charset="0"/>
              </a:rPr>
              <a:t>-the unit of work is gymnastics and will be taught this half term on Tuesday and Thursday. We will learn about using apparatus safely and about different ways of moving and landing on the mats.</a:t>
            </a:r>
            <a:endParaRPr lang="en-GB" sz="1200" dirty="0">
              <a:solidFill>
                <a:schemeClr val="bg2">
                  <a:lumMod val="50000"/>
                </a:schemeClr>
              </a:solidFill>
              <a:ea typeface="Times New Roman" panose="02020603050405020304" pitchFamily="18" charset="0"/>
            </a:endParaRPr>
          </a:p>
          <a:p>
            <a:pPr>
              <a:spcAft>
                <a:spcPts val="0"/>
              </a:spcAft>
            </a:pPr>
            <a:r>
              <a:rPr lang="en-GB" dirty="0">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6626329" y="2927023"/>
            <a:ext cx="2122358" cy="1938992"/>
          </a:xfrm>
          <a:prstGeom prst="rect">
            <a:avLst/>
          </a:prstGeom>
        </p:spPr>
        <p:txBody>
          <a:bodyPr wrap="square">
            <a:spAutoFit/>
          </a:bodyPr>
          <a:lstStyle/>
          <a:p>
            <a:r>
              <a:rPr lang="en-GB" sz="1200" dirty="0" smtClean="0">
                <a:solidFill>
                  <a:srgbClr val="002060"/>
                </a:solidFill>
                <a:ea typeface="Times New Roman" panose="02020603050405020304" pitchFamily="18" charset="0"/>
              </a:rPr>
              <a:t>PSHE-this half term will</a:t>
            </a:r>
          </a:p>
          <a:p>
            <a:r>
              <a:rPr lang="en-GB" sz="1200" dirty="0" smtClean="0">
                <a:solidFill>
                  <a:srgbClr val="002060"/>
                </a:solidFill>
                <a:ea typeface="Times New Roman" panose="02020603050405020304" pitchFamily="18" charset="0"/>
              </a:rPr>
              <a:t> focus on </a:t>
            </a:r>
          </a:p>
          <a:p>
            <a:r>
              <a:rPr lang="en-GB" sz="1200" dirty="0">
                <a:solidFill>
                  <a:srgbClr val="002060"/>
                </a:solidFill>
                <a:ea typeface="Times New Roman" panose="02020603050405020304" pitchFamily="18" charset="0"/>
              </a:rPr>
              <a:t>g</a:t>
            </a:r>
            <a:r>
              <a:rPr lang="en-GB" sz="1200" dirty="0" smtClean="0">
                <a:solidFill>
                  <a:srgbClr val="002060"/>
                </a:solidFill>
                <a:ea typeface="Times New Roman" panose="02020603050405020304" pitchFamily="18" charset="0"/>
              </a:rPr>
              <a:t>etting </a:t>
            </a:r>
            <a:r>
              <a:rPr lang="en-GB" sz="1200" dirty="0">
                <a:solidFill>
                  <a:srgbClr val="002060"/>
                </a:solidFill>
                <a:ea typeface="Times New Roman" panose="02020603050405020304" pitchFamily="18" charset="0"/>
              </a:rPr>
              <a:t>on &amp; falling </a:t>
            </a:r>
            <a:r>
              <a:rPr lang="en-GB" sz="1200" dirty="0" smtClean="0">
                <a:solidFill>
                  <a:srgbClr val="002060"/>
                </a:solidFill>
                <a:ea typeface="Times New Roman" panose="02020603050405020304" pitchFamily="18" charset="0"/>
              </a:rPr>
              <a:t>out and we will also be running various activities during Anti-bullying week (17</a:t>
            </a:r>
            <a:r>
              <a:rPr lang="en-GB" sz="1200" baseline="30000" dirty="0" smtClean="0">
                <a:solidFill>
                  <a:srgbClr val="002060"/>
                </a:solidFill>
                <a:ea typeface="Times New Roman" panose="02020603050405020304" pitchFamily="18" charset="0"/>
              </a:rPr>
              <a:t>th</a:t>
            </a:r>
            <a:r>
              <a:rPr lang="en-GB" sz="1200" dirty="0" smtClean="0">
                <a:solidFill>
                  <a:srgbClr val="002060"/>
                </a:solidFill>
                <a:ea typeface="Times New Roman" panose="02020603050405020304" pitchFamily="18" charset="0"/>
              </a:rPr>
              <a:t>-21</a:t>
            </a:r>
            <a:r>
              <a:rPr lang="en-GB" sz="1200" baseline="30000" dirty="0" smtClean="0">
                <a:solidFill>
                  <a:srgbClr val="002060"/>
                </a:solidFill>
                <a:ea typeface="Times New Roman" panose="02020603050405020304" pitchFamily="18" charset="0"/>
              </a:rPr>
              <a:t>st</a:t>
            </a:r>
            <a:r>
              <a:rPr lang="en-GB" sz="1200" dirty="0" smtClean="0">
                <a:solidFill>
                  <a:srgbClr val="002060"/>
                </a:solidFill>
                <a:ea typeface="Times New Roman" panose="02020603050405020304" pitchFamily="18" charset="0"/>
              </a:rPr>
              <a:t> November)-further information will be provided about this</a:t>
            </a:r>
            <a:endParaRPr lang="en-GB" sz="1200" dirty="0">
              <a:solidFill>
                <a:srgbClr val="002060"/>
              </a:solidFill>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presentation, illustrated landscape design  (widescreen)</Template>
  <TotalTime>0</TotalTime>
  <Words>478</Words>
  <Application>Microsoft Office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Segoe Print</vt:lpstr>
      <vt:lpstr>Times New Roman</vt:lpstr>
      <vt:lpstr>Nature Illustration 16x9</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2014-11-04T21:04:57Z</dcterms:created>
  <dcterms:modified xsi:type="dcterms:W3CDTF">2014-11-04T21:47:32Z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